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302" r:id="rId3"/>
    <p:sldId id="257" r:id="rId4"/>
    <p:sldId id="260" r:id="rId5"/>
    <p:sldId id="301" r:id="rId6"/>
    <p:sldId id="261" r:id="rId7"/>
    <p:sldId id="262" r:id="rId8"/>
    <p:sldId id="297" r:id="rId9"/>
    <p:sldId id="263" r:id="rId10"/>
    <p:sldId id="289" r:id="rId11"/>
    <p:sldId id="298" r:id="rId12"/>
    <p:sldId id="264" r:id="rId13"/>
    <p:sldId id="290" r:id="rId14"/>
    <p:sldId id="266" r:id="rId15"/>
    <p:sldId id="292" r:id="rId16"/>
    <p:sldId id="267" r:id="rId17"/>
    <p:sldId id="268" r:id="rId18"/>
    <p:sldId id="293" r:id="rId19"/>
    <p:sldId id="299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94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95" r:id="rId38"/>
    <p:sldId id="285" r:id="rId39"/>
    <p:sldId id="286" r:id="rId40"/>
    <p:sldId id="296" r:id="rId41"/>
    <p:sldId id="287" r:id="rId42"/>
    <p:sldId id="288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mailto:cpnn@bk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78595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Министерство образования Иркутской области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/>
              <a:t>ГБУ «Центр профилактики, реабилитации и коррекции»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2285992"/>
            <a:ext cx="7500990" cy="214314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Профилактика суицидов в образовательной среде Иркутской области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Причины суицида: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r>
              <a:rPr lang="ru-RU" sz="2900" dirty="0" smtClean="0"/>
              <a:t>70% подростков, в качестве повода, толкнувшего их на</a:t>
            </a:r>
            <a:r>
              <a:rPr lang="ru-RU" sz="2900" b="1" dirty="0" smtClean="0"/>
              <a:t> </a:t>
            </a:r>
            <a:r>
              <a:rPr lang="ru-RU" sz="2900" dirty="0" smtClean="0"/>
              <a:t>попытку</a:t>
            </a:r>
            <a:r>
              <a:rPr lang="ru-RU" sz="2900" b="1" dirty="0" smtClean="0"/>
              <a:t> </a:t>
            </a:r>
            <a:r>
              <a:rPr lang="ru-RU" sz="2900" dirty="0" smtClean="0"/>
              <a:t> суицида, называли разного рода школьные конфликты. </a:t>
            </a:r>
          </a:p>
          <a:p>
            <a:r>
              <a:rPr lang="ru-RU" sz="2900" dirty="0" smtClean="0"/>
              <a:t>Участие в деструктивных сектах и молодежных течениях.</a:t>
            </a:r>
          </a:p>
          <a:p>
            <a:r>
              <a:rPr lang="ru-RU" sz="2900" dirty="0" smtClean="0"/>
              <a:t>Психические отклонения.</a:t>
            </a:r>
          </a:p>
          <a:p>
            <a:r>
              <a:rPr lang="ru-RU" sz="2800" dirty="0" smtClean="0"/>
              <a:t>В детском и подростковом возрасте возникновению суицидального поведения способствуют депрессивные состояния, которые проявляются иначе, чем у взрослых. </a:t>
            </a:r>
          </a:p>
          <a:p>
            <a:endParaRPr lang="ru-RU" sz="2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Признаки депрессии у детей и подростков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714351"/>
          <a:ext cx="9001156" cy="600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6167"/>
                <a:gridCol w="4484989"/>
              </a:tblGrid>
              <a:tr h="363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5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ДЕТИ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ПОДРОСТКИ</a:t>
                      </a: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Печальное настроение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Печальное настроение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Потеря свойственной детям энергии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Чувство скуки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Внешние проявления печали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Чувство усталости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Нарушения сна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Нарушения сна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Соматические жалобы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Соматические жалобы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Изменение аппетита или веса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Неусидчивость, беспокойство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Ухудшение успеваемости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Фиксация внимания на мелочах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Снижение интереса к обучению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Чрезмерная эмоциональность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Страх неудачи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Замкнутость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Чувство неполноценности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Рассеянность внимания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Самообман — негативная самооценка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Агрессивное поведение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Чувство «заслуженной отвергнутости»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Непослушание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Низкая фрустрационная толерантность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Склонность к бунту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418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Чрезмерная самокритичность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Злоупотребление алкоголем или наркотиками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639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Сниженная социализация, замкнутость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Плохая успеваемость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  «группе риска» по суициду относятся подростки: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Совершившие попытку суицида – незаконченный суицид;</a:t>
            </a:r>
          </a:p>
          <a:p>
            <a:pPr lvl="0"/>
            <a:r>
              <a:rPr lang="ru-RU" dirty="0" smtClean="0"/>
              <a:t>с нарушением межличностных отношений, “одиночки”;</a:t>
            </a:r>
          </a:p>
          <a:p>
            <a:pPr lvl="0"/>
            <a:r>
              <a:rPr lang="ru-RU" dirty="0" smtClean="0"/>
              <a:t>злоупотребляющие алкоголем или наркотиками, </a:t>
            </a:r>
          </a:p>
          <a:p>
            <a:pPr lvl="0"/>
            <a:r>
              <a:rPr lang="ru-RU" dirty="0" smtClean="0"/>
              <a:t>отличающиеся </a:t>
            </a:r>
            <a:r>
              <a:rPr lang="ru-RU" dirty="0" err="1" smtClean="0"/>
              <a:t>девиантным</a:t>
            </a:r>
            <a:r>
              <a:rPr lang="ru-RU" dirty="0" smtClean="0"/>
              <a:t> или криминальным поведением, включающим физическое насилие; </a:t>
            </a:r>
          </a:p>
          <a:p>
            <a:pPr lvl="0"/>
            <a:r>
              <a:rPr lang="ru-RU" dirty="0" smtClean="0"/>
              <a:t>с затяжным депрессивным состоянием;</a:t>
            </a:r>
          </a:p>
          <a:p>
            <a:pPr lvl="0"/>
            <a:r>
              <a:rPr lang="ru-RU" dirty="0" err="1" smtClean="0"/>
              <a:t>сверхкритичные</a:t>
            </a:r>
            <a:r>
              <a:rPr lang="ru-RU" dirty="0" smtClean="0"/>
              <a:t> к себе;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  «группе риска» по суициду относятся подростки: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страдающие от недавно испытанных унижений или трагических утрат,  от хронических или смертельных болезней;</a:t>
            </a:r>
          </a:p>
          <a:p>
            <a:pPr lvl="0"/>
            <a:r>
              <a:rPr lang="ru-RU" dirty="0" err="1" smtClean="0"/>
              <a:t>фрустрированные</a:t>
            </a:r>
            <a:r>
              <a:rPr lang="ru-RU" dirty="0" smtClean="0"/>
              <a:t> несоответствием между ожидавшимися успехами в жизни и реальными достижениями;</a:t>
            </a:r>
          </a:p>
          <a:p>
            <a:pPr lvl="0"/>
            <a:r>
              <a:rPr lang="ru-RU" dirty="0" smtClean="0"/>
              <a:t>покинутые окружением; </a:t>
            </a:r>
          </a:p>
          <a:p>
            <a:pPr lvl="0"/>
            <a:r>
              <a:rPr lang="ru-RU" dirty="0" smtClean="0"/>
              <a:t>из социально-неблагополучных семей , где в том числе произошел развод;</a:t>
            </a:r>
          </a:p>
          <a:p>
            <a:pPr lvl="0"/>
            <a:r>
              <a:rPr lang="ru-RU" dirty="0" smtClean="0"/>
              <a:t>испытывающие материально-бытовые трудности;</a:t>
            </a:r>
          </a:p>
          <a:p>
            <a:pPr lvl="0"/>
            <a:r>
              <a:rPr lang="ru-RU" dirty="0" smtClean="0"/>
              <a:t>из семей, в которых были случаи суицидов.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Признаки готовящегося самоубийства: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dirty="0" smtClean="0"/>
              <a:t>О возможном самоубийстве говорит сочетание нескольких признаков.</a:t>
            </a:r>
          </a:p>
          <a:p>
            <a:pPr>
              <a:buNone/>
            </a:pPr>
            <a:r>
              <a:rPr lang="ru-RU" sz="3400" dirty="0" smtClean="0"/>
              <a:t>1.   Приведение своих дел в порядок — раздача ценных вещей, упаковывание. Человек мог быть неряшливым, и вдруг начинает приводить все в порядок. Делает последние приготовления. </a:t>
            </a:r>
          </a:p>
          <a:p>
            <a:pPr>
              <a:buNone/>
            </a:pPr>
            <a:r>
              <a:rPr lang="ru-RU" sz="3400" dirty="0" smtClean="0"/>
              <a:t>2.   Прощание. Может принять форму выражения благодарности различным людям за помощь в разное время жизни.</a:t>
            </a:r>
          </a:p>
          <a:p>
            <a:pPr>
              <a:buNone/>
            </a:pPr>
            <a:r>
              <a:rPr lang="ru-RU" sz="3400" dirty="0" smtClean="0"/>
              <a:t>3.   Внешняя удовлетворенность — прилив энергии. Если  решение покончить с собой принято, а план составлен, то мысли на эту тему перестают мучить, появляется избыток энергии. Внешне расслабляется — может показаться, что отказался от мысли о самоубийстве. Состояние прилива сил может быть опаснее, чем глубокая депрессия.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Признаки готовящегося самоубийства:</a:t>
            </a:r>
            <a:br>
              <a:rPr lang="ru-RU" sz="3200" b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 Письменные указания (в письмах, записках, дневнике).</a:t>
            </a:r>
          </a:p>
          <a:p>
            <a:pPr>
              <a:buNone/>
            </a:pPr>
            <a:r>
              <a:rPr lang="ru-RU" dirty="0" smtClean="0"/>
              <a:t>5. Словесные указания или угрозы.</a:t>
            </a:r>
          </a:p>
          <a:p>
            <a:pPr>
              <a:buNone/>
            </a:pPr>
            <a:r>
              <a:rPr lang="ru-RU" dirty="0" smtClean="0"/>
              <a:t>6. Вспышки гнева у импульсивных подростков.</a:t>
            </a:r>
          </a:p>
          <a:p>
            <a:pPr>
              <a:buNone/>
            </a:pPr>
            <a:r>
              <a:rPr lang="ru-RU" dirty="0" smtClean="0"/>
              <a:t>7. Бессонница.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Возможные мотивы: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000528"/>
          </a:xfrm>
        </p:spPr>
        <p:txBody>
          <a:bodyPr>
            <a:normAutofit/>
          </a:bodyPr>
          <a:lstStyle/>
          <a:p>
            <a:r>
              <a:rPr lang="ru-RU" dirty="0" smtClean="0"/>
              <a:t>Поиск помощи. </a:t>
            </a:r>
          </a:p>
          <a:p>
            <a:r>
              <a:rPr lang="ru-RU" dirty="0" smtClean="0"/>
              <a:t>Безнадежность.</a:t>
            </a:r>
          </a:p>
          <a:p>
            <a:r>
              <a:rPr lang="ru-RU" dirty="0" smtClean="0"/>
              <a:t>Множественные проблемы.</a:t>
            </a:r>
          </a:p>
          <a:p>
            <a:r>
              <a:rPr lang="ru-RU" dirty="0" smtClean="0"/>
              <a:t>Попытка сделать больно другому человеку.</a:t>
            </a:r>
          </a:p>
          <a:p>
            <a:r>
              <a:rPr lang="ru-RU" dirty="0" smtClean="0"/>
              <a:t>Способ разрешить проблему.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3300" b="1" dirty="0" err="1" smtClean="0"/>
              <a:t>Антисуицидальные</a:t>
            </a:r>
            <a:r>
              <a:rPr lang="ru-RU" sz="3300" b="1" dirty="0" smtClean="0"/>
              <a:t> факторы, препятствующие возникновению суицидального поведения у подростков: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Autofit/>
          </a:bodyPr>
          <a:lstStyle/>
          <a:p>
            <a:pPr lvl="0" algn="just"/>
            <a:r>
              <a:rPr lang="ru-RU" sz="2400" dirty="0" smtClean="0">
                <a:cs typeface="Times New Roman" pitchFamily="18" charset="0"/>
              </a:rPr>
              <a:t>эмоциональная привязанность к значимым родным и близким;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выраженное чувство долга, обязательность;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концентрация внимания на состоянии собственного здоровья, боязнь причинения себе физического ущерба;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учет общественного мнения и избегание осуждения со стороны окружающих, представления о позорности самоубийства и неприятие (осуждение) суицидальных моделей поведения;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убеждения о неиспользованных жизненных возможностях;</a:t>
            </a:r>
          </a:p>
          <a:p>
            <a:pPr lvl="0" algn="just"/>
            <a:r>
              <a:rPr lang="ru-RU" sz="2400" dirty="0" smtClean="0">
                <a:cs typeface="Times New Roman" pitchFamily="18" charset="0"/>
              </a:rPr>
              <a:t>наличие жизненных, творческих, семейных и других планов, замыслов;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err="1" smtClean="0"/>
              <a:t>Антисуицидальные</a:t>
            </a:r>
            <a:r>
              <a:rPr lang="ru-RU" sz="3200" b="1" dirty="0" smtClean="0"/>
              <a:t> факторы: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ru-RU" sz="4000" dirty="0" smtClean="0"/>
              <a:t>наличие духовных, нравственных и эстетических критериев в мышлении;</a:t>
            </a:r>
          </a:p>
          <a:p>
            <a:pPr lvl="0" algn="just"/>
            <a:r>
              <a:rPr lang="ru-RU" sz="4000" dirty="0" smtClean="0"/>
              <a:t>психологическая гибкость и </a:t>
            </a:r>
            <a:r>
              <a:rPr lang="ru-RU" sz="4000" dirty="0" err="1" smtClean="0"/>
              <a:t>адаптированность</a:t>
            </a:r>
            <a:r>
              <a:rPr lang="ru-RU" sz="4000" dirty="0" smtClean="0"/>
              <a:t>, умение компенсировать негативные личные переживания, использовать методы снятия психической напряженности.</a:t>
            </a:r>
          </a:p>
          <a:p>
            <a:pPr lvl="0" algn="just"/>
            <a:r>
              <a:rPr lang="ru-RU" sz="4000" dirty="0" smtClean="0"/>
              <a:t>наличие актуальных жизненных ценностей, целей;</a:t>
            </a:r>
          </a:p>
          <a:p>
            <a:pPr lvl="0" algn="just"/>
            <a:r>
              <a:rPr lang="ru-RU" sz="4000" dirty="0" smtClean="0"/>
              <a:t>проявление интереса к жизни;</a:t>
            </a:r>
          </a:p>
          <a:p>
            <a:pPr lvl="0" algn="just"/>
            <a:r>
              <a:rPr lang="ru-RU" sz="4000" dirty="0" smtClean="0"/>
              <a:t>уровень религиозности и боязнь греха самоубийства;</a:t>
            </a:r>
          </a:p>
          <a:p>
            <a:pPr lvl="0" algn="just"/>
            <a:r>
              <a:rPr lang="ru-RU" sz="4000" dirty="0" smtClean="0"/>
              <a:t>планирование своего ближайшего будущего и перспектив жизни;</a:t>
            </a:r>
          </a:p>
          <a:p>
            <a:pPr algn="just"/>
            <a:r>
              <a:rPr lang="ru-RU" sz="4000" dirty="0" smtClean="0"/>
              <a:t>негативная проекция своего внешнего вида после самоубийства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35719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Профилактика суицидов.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643998" cy="60007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  Главный смысл </a:t>
            </a:r>
            <a:r>
              <a:rPr lang="ru-RU" b="1" i="1" dirty="0" smtClean="0">
                <a:solidFill>
                  <a:srgbClr val="0070C0"/>
                </a:solidFill>
              </a:rPr>
              <a:t>превентивных</a:t>
            </a:r>
            <a:r>
              <a:rPr lang="ru-RU" b="1" dirty="0" smtClean="0">
                <a:solidFill>
                  <a:srgbClr val="0070C0"/>
                </a:solidFill>
              </a:rPr>
              <a:t> мер </a:t>
            </a:r>
            <a:r>
              <a:rPr lang="ru-RU" dirty="0" smtClean="0"/>
              <a:t>состоит в том, чтобы убедить общество, что суицидальное поведение преходящее и доступно разрешению, а потому предотвратимо, если у людей будет желание выслушать другого человека.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    Для осуществление </a:t>
            </a:r>
            <a:r>
              <a:rPr lang="ru-RU" dirty="0" smtClean="0"/>
              <a:t>превенции </a:t>
            </a:r>
            <a:r>
              <a:rPr lang="ru-RU" sz="1500" i="1" dirty="0" smtClean="0"/>
              <a:t>(предупреждение) </a:t>
            </a:r>
            <a:r>
              <a:rPr lang="ru-RU" dirty="0" smtClean="0"/>
              <a:t>самоубийств </a:t>
            </a:r>
            <a:r>
              <a:rPr lang="ru-RU" dirty="0" smtClean="0"/>
              <a:t>предлагают </a:t>
            </a:r>
            <a:r>
              <a:rPr lang="ru-RU" dirty="0" smtClean="0"/>
              <a:t>использовать </a:t>
            </a:r>
            <a:r>
              <a:rPr lang="ru-RU" b="1" dirty="0" smtClean="0"/>
              <a:t>три концептуальные модели превенции.</a:t>
            </a:r>
          </a:p>
          <a:p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Медицинская модель превенции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рассматривает попытку суицида как крик о помощи, к которому приводят эмоциональные расстройства и психологический кризис.</a:t>
            </a:r>
            <a:endParaRPr lang="ru-RU" b="1" dirty="0" smtClean="0"/>
          </a:p>
          <a:p>
            <a:r>
              <a:rPr lang="ru-RU" i="1" dirty="0" smtClean="0">
                <a:solidFill>
                  <a:srgbClr val="FF0000"/>
                </a:solidFill>
              </a:rPr>
              <a:t>Социологическая модель превенции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ориентирована на идентификацию факторов и групп риска с целью адекватного контроля за суицидальным тенденциями.</a:t>
            </a:r>
            <a:endParaRPr lang="ru-RU" b="1" dirty="0" smtClean="0"/>
          </a:p>
          <a:p>
            <a:r>
              <a:rPr lang="ru-RU" i="1" dirty="0" smtClean="0">
                <a:solidFill>
                  <a:srgbClr val="FF0000"/>
                </a:solidFill>
              </a:rPr>
              <a:t>Экологическая модель превенции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предусматривает исследование связи суицидов с факторами внешнего окружения в конкретном </a:t>
            </a:r>
            <a:r>
              <a:rPr lang="ru-RU" dirty="0" err="1" smtClean="0"/>
              <a:t>социокультурном</a:t>
            </a:r>
            <a:r>
              <a:rPr lang="ru-RU" dirty="0" smtClean="0"/>
              <a:t> обществе.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«Самоубийство – мольба о помощи, которую никто не услышал</a:t>
            </a:r>
            <a:r>
              <a:rPr lang="ru-RU" sz="3600" b="1" smtClean="0">
                <a:solidFill>
                  <a:srgbClr val="0070C0"/>
                </a:solidFill>
              </a:rPr>
              <a:t>» </a:t>
            </a:r>
            <a:br>
              <a:rPr lang="ru-RU" sz="3600" b="1" smtClean="0">
                <a:solidFill>
                  <a:srgbClr val="0070C0"/>
                </a:solidFill>
              </a:rPr>
            </a:br>
            <a:r>
              <a:rPr lang="ru-RU" sz="3600" b="1" smtClean="0">
                <a:solidFill>
                  <a:srgbClr val="0070C0"/>
                </a:solidFill>
              </a:rPr>
              <a:t>(</a:t>
            </a:r>
            <a:r>
              <a:rPr lang="ru-RU" sz="3600" b="1" dirty="0" err="1" smtClean="0">
                <a:solidFill>
                  <a:srgbClr val="0070C0"/>
                </a:solidFill>
              </a:rPr>
              <a:t>Равиль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</a:rPr>
              <a:t>Алеев</a:t>
            </a:r>
            <a:r>
              <a:rPr lang="ru-RU" sz="3600" b="1" dirty="0" smtClean="0">
                <a:solidFill>
                  <a:srgbClr val="0070C0"/>
                </a:solidFill>
              </a:rPr>
              <a:t>)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5" descr="C:\Documents and Settings\Admin\Рабочий стол\suici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3065" y="1600200"/>
            <a:ext cx="339787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Профилактика суицидов.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643998" cy="6000792"/>
          </a:xfrm>
        </p:spPr>
        <p:txBody>
          <a:bodyPr>
            <a:noAutofit/>
          </a:bodyPr>
          <a:lstStyle/>
          <a:p>
            <a:pPr algn="just"/>
            <a:r>
              <a:rPr lang="ru-RU" sz="2400" b="1" i="1" dirty="0" smtClean="0">
                <a:solidFill>
                  <a:srgbClr val="FF0000"/>
                </a:solidFill>
              </a:rPr>
              <a:t>Профилактика депрессий </a:t>
            </a:r>
            <a:r>
              <a:rPr lang="ru-RU" sz="2400" dirty="0" smtClean="0"/>
              <a:t>у подростков является важной составляющей профилактики суицидов. В профилактике депрессий у подростков важную роль играют родители. Как только у подростка отмечается сниженное настроение, и другие признаки депрессивного состояния -  необходимо сразу же, немедленно, принять меры для того, чтобы помочь ребенку выйти из этого состояния.</a:t>
            </a:r>
          </a:p>
          <a:p>
            <a:pPr algn="just"/>
            <a:r>
              <a:rPr lang="ru-RU" sz="2400" dirty="0" smtClean="0"/>
              <a:t>Необходимо разговаривать с ребенком, задавать ему вопросы о его состоянии, вести беседы о будущем, строить планы. Эти беседы обязательно должны быть позитивными. </a:t>
            </a:r>
          </a:p>
          <a:p>
            <a:pPr algn="just"/>
            <a:r>
              <a:rPr lang="ru-RU" sz="2400" dirty="0" smtClean="0"/>
              <a:t>Предложить ребенку заняться новыми совместными делами.</a:t>
            </a:r>
          </a:p>
          <a:p>
            <a:pPr algn="just"/>
            <a:r>
              <a:rPr lang="ru-RU" sz="2400" dirty="0" smtClean="0"/>
              <a:t>Подростку необходимо соблюдать режим дня.</a:t>
            </a:r>
          </a:p>
          <a:p>
            <a:pPr algn="just"/>
            <a:r>
              <a:rPr lang="ru-RU" sz="2400" dirty="0" smtClean="0"/>
              <a:t>Обязательно обратиться за консультацией к специалисту – психологу, психотерапевту.</a:t>
            </a:r>
            <a:endParaRPr lang="ru-RU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Оптимизация межличностных отношений в образовательной среде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14908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   </a:t>
            </a:r>
            <a:r>
              <a:rPr lang="ru-RU" sz="2800" dirty="0" smtClean="0"/>
              <a:t>Для предотвращения суицидов у детей педагоги могут сделать следующее: </a:t>
            </a:r>
          </a:p>
          <a:p>
            <a:pPr lvl="0" algn="just"/>
            <a:r>
              <a:rPr lang="ru-RU" sz="2800" dirty="0" smtClean="0"/>
              <a:t>вселять у детей уверенность в свои силы и возможности;</a:t>
            </a:r>
          </a:p>
          <a:p>
            <a:pPr lvl="0" algn="just"/>
            <a:r>
              <a:rPr lang="ru-RU" sz="2800" dirty="0" smtClean="0"/>
              <a:t>внушать им оптимизм и надежду;</a:t>
            </a:r>
          </a:p>
          <a:p>
            <a:pPr lvl="0" algn="just"/>
            <a:r>
              <a:rPr lang="ru-RU" sz="2800" dirty="0" smtClean="0"/>
              <a:t>проявлять сочувствие и понимание;</a:t>
            </a:r>
          </a:p>
          <a:p>
            <a:pPr lvl="0" algn="just"/>
            <a:r>
              <a:rPr lang="ru-RU" sz="2800" dirty="0" smtClean="0"/>
              <a:t>осуществлять контроль за поведением ребенка, анализировать его отношения со сверстниками.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Структура работы по профилактике суицидов в системе образования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/>
              <a:t>    Работа по профилактике суицида должна проводиться: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 с учащимися,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 с педагогами,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 с родителями. </a:t>
            </a:r>
          </a:p>
          <a:p>
            <a:pPr>
              <a:buNone/>
            </a:pPr>
            <a:r>
              <a:rPr lang="ru-RU" sz="2800" dirty="0" smtClean="0"/>
              <a:t>     Такая работа имеет несколько профилактических уровней: 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   общий, 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   первичный, 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   вторичный,</a:t>
            </a:r>
          </a:p>
          <a:p>
            <a:pPr>
              <a:buFont typeface="Wingdings" pitchFamily="2" charset="2"/>
              <a:buChar char="Ø"/>
            </a:pPr>
            <a:r>
              <a:rPr lang="ru-RU" sz="2800" i="1" dirty="0" smtClean="0"/>
              <a:t>     третичный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Задачи общей профилактики суицида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35785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400" dirty="0" smtClean="0"/>
              <a:t>     </a:t>
            </a:r>
            <a:r>
              <a:rPr lang="ru-RU" sz="5100" dirty="0" smtClean="0"/>
              <a:t>повышение групповой сплоченности детских и педагогического коллективов, оптимизация психологического климата. </a:t>
            </a:r>
          </a:p>
          <a:p>
            <a:pPr>
              <a:buNone/>
            </a:pPr>
            <a:r>
              <a:rPr lang="ru-RU" sz="5100" dirty="0" smtClean="0"/>
              <a:t>    Они могут быть реализованы в следующих мероприятиях: </a:t>
            </a:r>
          </a:p>
          <a:p>
            <a:pPr>
              <a:buFont typeface="Wingdings" pitchFamily="2" charset="2"/>
              <a:buChar char="Ø"/>
            </a:pPr>
            <a:r>
              <a:rPr lang="ru-RU" sz="5100" dirty="0" smtClean="0"/>
              <a:t>      диагностика ученических и педагогического коллективов с целью уточнения особенностей социально-психологического климата; </a:t>
            </a:r>
          </a:p>
          <a:p>
            <a:pPr>
              <a:buFont typeface="Wingdings" pitchFamily="2" charset="2"/>
              <a:buChar char="Ø"/>
            </a:pPr>
            <a:r>
              <a:rPr lang="ru-RU" sz="5100" dirty="0" smtClean="0"/>
              <a:t>     тренинги сплочения и коммуникативной компетентности в детских коллективах; </a:t>
            </a:r>
          </a:p>
          <a:p>
            <a:pPr>
              <a:buFont typeface="Wingdings" pitchFamily="2" charset="2"/>
              <a:buChar char="Ø"/>
            </a:pPr>
            <a:r>
              <a:rPr lang="ru-RU" sz="5100" dirty="0" smtClean="0"/>
              <a:t>     групповые занятия по профилактике эмоционального выгорания для педагогов; </a:t>
            </a:r>
          </a:p>
          <a:p>
            <a:pPr>
              <a:buFont typeface="Wingdings" pitchFamily="2" charset="2"/>
              <a:buChar char="Ø"/>
            </a:pPr>
            <a:r>
              <a:rPr lang="ru-RU" sz="5100" dirty="0" smtClean="0"/>
              <a:t>     другие мероприятия для оптимизации психологического климата (акции, большие психологические игры, конкурсы и пр.)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Задачи педагога-психолога на этапе общей профилактики суицида: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357850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sz="3400" dirty="0" smtClean="0"/>
              <a:t>Изучение особенностей социально-психологического статуса и адаптации учащихся с целью своевременной профилактики и эффективного решения возникших трудностей (что уже входит в план мероприятий психолога). </a:t>
            </a:r>
          </a:p>
          <a:p>
            <a:pPr lvl="0" algn="just"/>
            <a:r>
              <a:rPr lang="ru-RU" sz="3400" dirty="0" smtClean="0"/>
              <a:t>Участие в создании системы психолого-педагогической поддержки учащихся разных возрастных групп (система волонтеров, медиаторов по разрешению конфликтов, педагогическая поддержка, психологическое консультирование и др.). </a:t>
            </a:r>
          </a:p>
          <a:p>
            <a:pPr lvl="0" algn="just"/>
            <a:r>
              <a:rPr lang="ru-RU" sz="3400" dirty="0" smtClean="0"/>
              <a:t>Участие в разработке и проведении общешкольных и классных мероприятий, целью которых будет содействие формированию позитивного образа Я, уникальной и неповторимой личности, коммуникативной компетентности, ценностного отношения к жизни и др.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Первичная профилактика суицида.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429288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/>
              <a:t>Первичная профилактика суицида</a:t>
            </a:r>
            <a:r>
              <a:rPr lang="ru-RU" sz="2800" dirty="0" smtClean="0"/>
              <a:t> осуществляется в отношении детей и подростков группы риска, имеющих в наличии три и более факторов суицидального риска.</a:t>
            </a:r>
          </a:p>
          <a:p>
            <a:pPr algn="just"/>
            <a:r>
              <a:rPr lang="ru-RU" sz="2800" dirty="0" smtClean="0"/>
              <a:t>В первую очередь необходимо провести комплекс мероприятий, содействующих </a:t>
            </a:r>
            <a:r>
              <a:rPr lang="ru-RU" sz="2800" i="1" dirty="0" smtClean="0"/>
              <a:t>повышению компетентности педагогов и родителей </a:t>
            </a:r>
            <a:r>
              <a:rPr lang="ru-RU" sz="2800" dirty="0" smtClean="0"/>
              <a:t>в области распознавания маркеров суицидального риска, а также </a:t>
            </a:r>
            <a:r>
              <a:rPr lang="ru-RU" sz="2800" i="1" dirty="0" smtClean="0"/>
              <a:t>оказать поддержку детям и подросткам, оказавшимся в трудной жизненной ситуации.</a:t>
            </a: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 smtClean="0"/>
              <a:t>Методики диагностического обследования: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572164"/>
          </a:xfrm>
        </p:spPr>
        <p:txBody>
          <a:bodyPr>
            <a:noAutofit/>
          </a:bodyPr>
          <a:lstStyle/>
          <a:p>
            <a:pPr lvl="0"/>
            <a:r>
              <a:rPr lang="ru-RU" sz="2400" dirty="0" err="1" smtClean="0"/>
              <a:t>Патохарактерологический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опросник</a:t>
            </a:r>
            <a:r>
              <a:rPr lang="ru-RU" sz="2400" dirty="0" smtClean="0"/>
              <a:t> (</a:t>
            </a:r>
            <a:r>
              <a:rPr lang="ru-RU" sz="2400" dirty="0" err="1" smtClean="0"/>
              <a:t>Личко</a:t>
            </a:r>
            <a:r>
              <a:rPr lang="ru-RU" sz="2400" dirty="0" smtClean="0"/>
              <a:t>). </a:t>
            </a:r>
          </a:p>
          <a:p>
            <a:pPr lvl="0"/>
            <a:r>
              <a:rPr lang="ru-RU" sz="2400" dirty="0" smtClean="0"/>
              <a:t>Тест </a:t>
            </a:r>
            <a:r>
              <a:rPr lang="ru-RU" sz="2400" dirty="0" err="1" smtClean="0"/>
              <a:t>фрустрационной</a:t>
            </a:r>
            <a:r>
              <a:rPr lang="ru-RU" sz="2400" dirty="0" smtClean="0"/>
              <a:t> толерантности (Розенцвейга). </a:t>
            </a:r>
          </a:p>
          <a:p>
            <a:pPr lvl="0"/>
            <a:r>
              <a:rPr lang="ru-RU" sz="2400" dirty="0" err="1" smtClean="0"/>
              <a:t>Опросник</a:t>
            </a:r>
            <a:r>
              <a:rPr lang="ru-RU" sz="2400" dirty="0" smtClean="0"/>
              <a:t> суицидального риска (ОСР). </a:t>
            </a:r>
          </a:p>
          <a:p>
            <a:pPr lvl="0"/>
            <a:r>
              <a:rPr lang="ru-RU" sz="2400" dirty="0" err="1" smtClean="0"/>
              <a:t>Опросник</a:t>
            </a:r>
            <a:r>
              <a:rPr lang="ru-RU" sz="2400" dirty="0" smtClean="0"/>
              <a:t> социально-психологической адаптации (</a:t>
            </a:r>
            <a:r>
              <a:rPr lang="ru-RU" sz="2400" dirty="0" err="1" smtClean="0"/>
              <a:t>Роджерса</a:t>
            </a:r>
            <a:r>
              <a:rPr lang="ru-RU" sz="2400" dirty="0" smtClean="0"/>
              <a:t>–</a:t>
            </a:r>
            <a:r>
              <a:rPr lang="ru-RU" sz="2400" dirty="0" err="1" smtClean="0"/>
              <a:t>Даймонда</a:t>
            </a:r>
            <a:r>
              <a:rPr lang="ru-RU" sz="2400" dirty="0" smtClean="0"/>
              <a:t>). </a:t>
            </a:r>
          </a:p>
          <a:p>
            <a:pPr lvl="0"/>
            <a:r>
              <a:rPr lang="ru-RU" sz="2400" dirty="0" smtClean="0"/>
              <a:t>Шкала самооценки уровня тревожности (</a:t>
            </a:r>
            <a:r>
              <a:rPr lang="ru-RU" sz="2400" dirty="0" err="1" smtClean="0"/>
              <a:t>Спилбергера</a:t>
            </a:r>
            <a:r>
              <a:rPr lang="ru-RU" sz="2400" dirty="0" smtClean="0"/>
              <a:t>–Ханина). </a:t>
            </a:r>
          </a:p>
          <a:p>
            <a:pPr lvl="0"/>
            <a:r>
              <a:rPr lang="ru-RU" sz="2400" dirty="0" err="1" smtClean="0"/>
              <a:t>Опросник</a:t>
            </a:r>
            <a:r>
              <a:rPr lang="ru-RU" sz="2400" dirty="0" smtClean="0"/>
              <a:t> агрессивности (Баса–</a:t>
            </a:r>
            <a:r>
              <a:rPr lang="ru-RU" sz="2400" dirty="0" err="1" smtClean="0"/>
              <a:t>Дарки</a:t>
            </a:r>
            <a:r>
              <a:rPr lang="ru-RU" sz="2400" dirty="0" smtClean="0"/>
              <a:t>). </a:t>
            </a:r>
          </a:p>
          <a:p>
            <a:r>
              <a:rPr lang="ru-RU" sz="2400" dirty="0" smtClean="0"/>
              <a:t>Для подростков с выраженным комплексом суицидальных факторов дополнительно можно предложить проективный тест </a:t>
            </a:r>
            <a:r>
              <a:rPr lang="ru-RU" sz="2400" dirty="0" err="1" smtClean="0"/>
              <a:t>Сильвера</a:t>
            </a:r>
            <a:r>
              <a:rPr lang="ru-RU" sz="2400" dirty="0" smtClean="0"/>
              <a:t> «Нарисуй историю», метод незаконченных предложений (</a:t>
            </a:r>
            <a:r>
              <a:rPr lang="ru-RU" sz="2400" dirty="0" err="1" smtClean="0"/>
              <a:t>Подмазина</a:t>
            </a:r>
            <a:r>
              <a:rPr lang="ru-RU" sz="2400" dirty="0" smtClean="0"/>
              <a:t> С.И.), которые покажут область эмоционального напряжения и актуальность намерения.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Задачи психолога на этапе первичной профилактики суицида: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214974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400" dirty="0" smtClean="0"/>
              <a:t>На основании анализа наблюдений, текущей диагностики, жалоб учителей, запросов родителей выделить подростков группы риска, в том числе имеющих комплекс суицидальных факторов (по нашему опыту, почти у всех подростков группы риска или находящихся в социально опасном положении он есть).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/>
              <a:t>Провести дополнительную диагностику, позволяющую оценить </a:t>
            </a:r>
            <a:r>
              <a:rPr lang="ru-RU" sz="2400" dirty="0" err="1" smtClean="0"/>
              <a:t>патохарактерологические</a:t>
            </a:r>
            <a:r>
              <a:rPr lang="ru-RU" sz="2400" dirty="0" smtClean="0"/>
              <a:t> особенности, уровень тревожности и агрессивности, степень </a:t>
            </a:r>
            <a:r>
              <a:rPr lang="ru-RU" sz="2400" dirty="0" err="1" smtClean="0"/>
              <a:t>дезадаптации</a:t>
            </a:r>
            <a:r>
              <a:rPr lang="ru-RU" sz="2400" dirty="0" smtClean="0"/>
              <a:t>, </a:t>
            </a:r>
            <a:r>
              <a:rPr lang="ru-RU" sz="2400" dirty="0" err="1" smtClean="0"/>
              <a:t>степень</a:t>
            </a:r>
            <a:r>
              <a:rPr lang="ru-RU" sz="2400" dirty="0" smtClean="0"/>
              <a:t> риска по суициду.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/>
              <a:t>Провести анализ диагностических данных с выходом на рекомендации.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400" dirty="0" smtClean="0"/>
              <a:t>Участвовать в работе консилиума.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Задачи психолога на этапе первичной профилактики суицида: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35785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300" dirty="0" smtClean="0"/>
              <a:t>Участвовать в разработке и реализации индивидуальных программ сопровождения. Включить подростков группы риска в индивидуальные и групповые занятия, целью которых будет: </a:t>
            </a:r>
            <a:r>
              <a:rPr lang="ru-RU" sz="2300" dirty="0" err="1" smtClean="0"/>
              <a:t>отреагирование</a:t>
            </a:r>
            <a:r>
              <a:rPr lang="ru-RU" sz="2300" dirty="0" smtClean="0"/>
              <a:t> эмоционального напряжения, реабилитация коммуникативной компетентности, реабилитация образа Я, развитие </a:t>
            </a:r>
            <a:r>
              <a:rPr lang="ru-RU" sz="2300" dirty="0" err="1" smtClean="0"/>
              <a:t>фрустрационной</a:t>
            </a:r>
            <a:r>
              <a:rPr lang="ru-RU" sz="2300" dirty="0" smtClean="0"/>
              <a:t> толерантности, ранняя </a:t>
            </a:r>
            <a:r>
              <a:rPr lang="ru-RU" sz="2300" dirty="0" err="1" smtClean="0"/>
              <a:t>профилизация</a:t>
            </a:r>
            <a:r>
              <a:rPr lang="ru-RU" sz="2300" dirty="0" smtClean="0"/>
              <a:t> и др., то есть осуществить то, что обычно </a:t>
            </a:r>
            <a:r>
              <a:rPr lang="ru-RU" sz="2300" dirty="0" err="1" smtClean="0"/>
              <a:t>делаетпедагог-психолог</a:t>
            </a:r>
            <a:r>
              <a:rPr lang="ru-RU" sz="2300" dirty="0" smtClean="0"/>
              <a:t> в рамках коррекционного направления психолого-педагогического сопровождения.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300" dirty="0" smtClean="0"/>
              <a:t>Реализовать свою часть ответственности при работе с семьей подростка.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300" dirty="0" smtClean="0"/>
              <a:t>Разработать памятки для родителей и педагогов (как распознать острое кризисное состояние у ребенка и что с этим делать).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300" dirty="0" smtClean="0"/>
              <a:t>Организовать встречи педагогов и родителей с другими </a:t>
            </a:r>
            <a:r>
              <a:rPr lang="ru-RU" sz="2400" dirty="0" smtClean="0"/>
              <a:t>специалистами. </a:t>
            </a:r>
          </a:p>
          <a:p>
            <a:pPr algn="just"/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4294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Вторичная профилактика суицида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643998" cy="5857916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Вторичная профилактика </a:t>
            </a:r>
            <a:r>
              <a:rPr lang="ru-RU" sz="2400" i="1" dirty="0" smtClean="0"/>
              <a:t>осуществляется</a:t>
            </a:r>
            <a:r>
              <a:rPr lang="ru-RU" sz="2400" dirty="0" smtClean="0"/>
              <a:t> с группой учащихся, находящихся в трудной жизненной ситуации и высказывающих суицидальные намерения. То есть работать с теми, кто или косвенно (через записки, дневниковые записи, словесные ключи), или прямо говорит о желании самоубийства. Основная задача — предотвращение суицида.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первую очередь перед педагогом-психологом стоит задача оценки риска самоубийства. Существует </a:t>
            </a:r>
            <a:r>
              <a:rPr lang="ru-RU" sz="2400" b="1" i="1" dirty="0" smtClean="0"/>
              <a:t>три степени риска</a:t>
            </a:r>
            <a:r>
              <a:rPr lang="ru-RU" sz="2400" dirty="0" smtClean="0"/>
              <a:t>: </a:t>
            </a:r>
          </a:p>
          <a:p>
            <a:pPr algn="just"/>
            <a:r>
              <a:rPr lang="ru-RU" sz="2400" dirty="0" smtClean="0"/>
              <a:t>незначительный (наличие суицидальных мыслей без определенных планов), </a:t>
            </a:r>
          </a:p>
          <a:p>
            <a:pPr algn="just"/>
            <a:r>
              <a:rPr lang="ru-RU" sz="2400" dirty="0" smtClean="0"/>
              <a:t>средней степени (наличие суицидальных мыслей, наличие плана без сроков реализации), </a:t>
            </a:r>
          </a:p>
          <a:p>
            <a:pPr algn="just"/>
            <a:r>
              <a:rPr lang="ru-RU" sz="2400" dirty="0" smtClean="0"/>
              <a:t>высокий (есть мысли, разработан план, есть сроки реализации и средства для этого). 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00034" y="714356"/>
            <a:ext cx="814393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«Каждый суицид нужно расследовать максимально тщательно, выяснять, что послужило причиной такого поступка: семейная ситуация, проблемы в школе, конфликт с одноклассниками… Дети, попадая в кризисную ситуацию, не могут оставаться со своими проблемами один на один. Им должно помогать все общество, а главное – профессионалы – психологи и психиатры, без которых профилактическую работу не наладить!»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Павел Астахов.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Методики диагностического обследования: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3357586"/>
          </a:xfrm>
        </p:spPr>
        <p:txBody>
          <a:bodyPr/>
          <a:lstStyle/>
          <a:p>
            <a:pPr lvl="0"/>
            <a:r>
              <a:rPr lang="ru-RU" sz="2800" dirty="0" err="1" smtClean="0"/>
              <a:t>Опросник</a:t>
            </a:r>
            <a:r>
              <a:rPr lang="ru-RU" sz="2800" dirty="0" smtClean="0"/>
              <a:t> суицидального риска (ОСР), </a:t>
            </a:r>
          </a:p>
          <a:p>
            <a:pPr lvl="0"/>
            <a:r>
              <a:rPr lang="ru-RU" sz="2800" dirty="0" smtClean="0"/>
              <a:t>Карта риска </a:t>
            </a:r>
            <a:r>
              <a:rPr lang="ru-RU" sz="2800" dirty="0" err="1" smtClean="0"/>
              <a:t>суицидальности</a:t>
            </a:r>
            <a:r>
              <a:rPr lang="ru-RU" sz="2800" dirty="0" smtClean="0"/>
              <a:t>, </a:t>
            </a:r>
          </a:p>
          <a:p>
            <a:pPr lvl="0"/>
            <a:r>
              <a:rPr lang="ru-RU" sz="2800" dirty="0" smtClean="0"/>
              <a:t>Шкала оценки риска суицида (</a:t>
            </a:r>
            <a:r>
              <a:rPr lang="ru-RU" sz="2800" dirty="0" err="1" smtClean="0"/>
              <a:t>Патерсона</a:t>
            </a:r>
            <a:r>
              <a:rPr lang="ru-RU" sz="2800" dirty="0" smtClean="0"/>
              <a:t>), </a:t>
            </a:r>
          </a:p>
          <a:p>
            <a:pPr lvl="0"/>
            <a:r>
              <a:rPr lang="ru-RU" sz="2800" dirty="0" smtClean="0"/>
              <a:t>Шкала безнадежности (Бека).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Первоочередные (начальные) задачи психолога при незначительном риске суицида.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Педагог-психолог должен предложить подростку эмоциональную поддержку. </a:t>
            </a:r>
          </a:p>
          <a:p>
            <a:pPr lvl="0"/>
            <a:r>
              <a:rPr lang="ru-RU" dirty="0" smtClean="0"/>
              <a:t>Проработать суицидальные чувства. </a:t>
            </a:r>
          </a:p>
          <a:p>
            <a:pPr lvl="0"/>
            <a:r>
              <a:rPr lang="ru-RU" dirty="0" smtClean="0"/>
              <a:t>Сфокусировать внимание на сильных сторонах подростка. </a:t>
            </a:r>
          </a:p>
          <a:p>
            <a:pPr lvl="0"/>
            <a:r>
              <a:rPr lang="ru-RU" dirty="0" smtClean="0"/>
              <a:t>Направить к психотерапевту (психиатру). </a:t>
            </a:r>
          </a:p>
          <a:p>
            <a:pPr lvl="0"/>
            <a:r>
              <a:rPr lang="ru-RU" dirty="0" smtClean="0"/>
              <a:t>Постараться встретиться через определенное время и наладить постоянный контакт.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Задачи психолога при наличии риска средней степени.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Предложить подростку эмоциональную поддержку. </a:t>
            </a:r>
          </a:p>
          <a:p>
            <a:pPr lvl="0"/>
            <a:r>
              <a:rPr lang="ru-RU" dirty="0" smtClean="0"/>
              <a:t>Проработать суицидальные чувства. </a:t>
            </a:r>
          </a:p>
          <a:p>
            <a:pPr lvl="0"/>
            <a:r>
              <a:rPr lang="ru-RU" dirty="0" smtClean="0"/>
              <a:t>Укрепить желание жить (через амбивалентные чувства). </a:t>
            </a:r>
          </a:p>
          <a:p>
            <a:pPr lvl="0"/>
            <a:r>
              <a:rPr lang="ru-RU" dirty="0" smtClean="0"/>
              <a:t>Обсудить альтернативы самоубийства. </a:t>
            </a:r>
          </a:p>
          <a:p>
            <a:pPr lvl="0"/>
            <a:r>
              <a:rPr lang="ru-RU" dirty="0" smtClean="0"/>
              <a:t>Заключить контракт. </a:t>
            </a:r>
          </a:p>
          <a:p>
            <a:pPr lvl="0"/>
            <a:r>
              <a:rPr lang="ru-RU" dirty="0" smtClean="0"/>
              <a:t>Направить к психотерапевту (психиатру) как можно скорее. </a:t>
            </a:r>
          </a:p>
          <a:p>
            <a:pPr lvl="0"/>
            <a:r>
              <a:rPr lang="ru-RU" dirty="0" smtClean="0"/>
              <a:t>Связаться с семьей, друзьями.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Задачи психолога при наличии высокого риска суицида.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 smtClean="0"/>
              <a:t>Постоянно оставаться с подростком, не оставляя его ни на минуту. </a:t>
            </a:r>
          </a:p>
          <a:p>
            <a:pPr lvl="0"/>
            <a:r>
              <a:rPr lang="ru-RU" sz="2800" dirty="0" smtClean="0"/>
              <a:t>При необходимости удалить орудия самоубийства. </a:t>
            </a:r>
          </a:p>
          <a:p>
            <a:pPr lvl="0"/>
            <a:r>
              <a:rPr lang="ru-RU" sz="2800" dirty="0" smtClean="0"/>
              <a:t>Заключить контракт. </a:t>
            </a:r>
          </a:p>
          <a:p>
            <a:pPr lvl="0"/>
            <a:r>
              <a:rPr lang="ru-RU" sz="2800" dirty="0" smtClean="0"/>
              <a:t>Немедленно связаться с психиатром или опытным врачом, вызвать «скорую помощь» и организовать госпитализацию. </a:t>
            </a:r>
          </a:p>
          <a:p>
            <a:pPr lvl="0"/>
            <a:r>
              <a:rPr lang="ru-RU" sz="2800" dirty="0" smtClean="0"/>
              <a:t>Информировать семью.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42862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Третичная профилактика суицида.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501122" cy="5929354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предполагает мероприятия, снижающие последствия и уменьшающие вероятность </a:t>
            </a:r>
            <a:r>
              <a:rPr lang="ru-RU" sz="2800" dirty="0" err="1" smtClean="0"/>
              <a:t>парасуицида</a:t>
            </a:r>
            <a:r>
              <a:rPr lang="ru-RU" sz="2800" dirty="0" smtClean="0"/>
              <a:t>, социальную и психологическую реабилитацию </a:t>
            </a:r>
            <a:r>
              <a:rPr lang="ru-RU" sz="2800" dirty="0" err="1" smtClean="0"/>
              <a:t>суицидента</a:t>
            </a:r>
            <a:r>
              <a:rPr lang="ru-RU" sz="2800" dirty="0" smtClean="0"/>
              <a:t> и его социального окружения.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В первую очередь адресатом этого профилактического уровня становятся дети или подростки, совершившие попытку суицида. Важно серьезно относиться к подобным действиям, так как при условии сохранения источника боли (фрустрации, конфликта и т.п.) подросток может предпринять вторую попытку «бегства» от проблемы.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Три главных компонента ближайшего </a:t>
            </a:r>
            <a:r>
              <a:rPr lang="ru-RU" sz="3200" b="1" dirty="0" err="1" smtClean="0"/>
              <a:t>постсуицида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актуальность конфликта, </a:t>
            </a:r>
          </a:p>
          <a:p>
            <a:pPr lvl="0"/>
            <a:r>
              <a:rPr lang="ru-RU" dirty="0" smtClean="0"/>
              <a:t>степень фиксированности суицидальных тенденций, </a:t>
            </a:r>
          </a:p>
          <a:p>
            <a:r>
              <a:rPr lang="ru-RU" dirty="0" smtClean="0"/>
              <a:t>отношение к совершенной попытке.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Наиболее опасным периодом считаются 1–3-я недели после первой попытки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Четыре типа </a:t>
            </a:r>
            <a:r>
              <a:rPr lang="ru-RU" sz="3200" b="1" dirty="0" err="1" smtClean="0"/>
              <a:t>постсуицидальных</a:t>
            </a:r>
            <a:r>
              <a:rPr lang="ru-RU" sz="3200" b="1" dirty="0" smtClean="0"/>
              <a:t> состояний: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429684" cy="557216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800" b="1" i="1" dirty="0" smtClean="0"/>
              <a:t>Критичный.</a:t>
            </a:r>
            <a:r>
              <a:rPr lang="ru-RU" sz="2800" i="1" dirty="0" smtClean="0"/>
              <a:t> </a:t>
            </a:r>
            <a:r>
              <a:rPr lang="ru-RU" sz="2800" dirty="0" smtClean="0"/>
              <a:t>Конфликт утратил актуальность. Суицидальных тенденций нет. Характерно чувство стыда за суицидальную попытку, страх перед возможным смертельным исходом. Рецидив маловероятен.</a:t>
            </a:r>
            <a:r>
              <a:rPr lang="ru-RU" sz="2800" b="1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b="1" i="1" dirty="0" err="1" smtClean="0"/>
              <a:t>Манипулятивный</a:t>
            </a:r>
            <a:r>
              <a:rPr lang="ru-RU" sz="2800" b="1" i="1" dirty="0" smtClean="0"/>
              <a:t>. </a:t>
            </a:r>
            <a:r>
              <a:rPr lang="ru-RU" sz="2800" dirty="0" smtClean="0"/>
              <a:t>Актуальность конфликта уменьшилась, но за счет влияния суицидального действия. Суицидальных тенденций </a:t>
            </a:r>
            <a:r>
              <a:rPr lang="ru-RU" sz="2800" dirty="0" err="1" smtClean="0"/>
              <a:t>постсуицида</a:t>
            </a:r>
            <a:r>
              <a:rPr lang="ru-RU" sz="2800" dirty="0" smtClean="0"/>
              <a:t> нет. Характерно легкое чувство стыда, страх смерти. Высока вероятность того, что и впредь при решении конфликтов </a:t>
            </a:r>
            <a:r>
              <a:rPr lang="ru-RU" sz="2800" dirty="0" err="1" smtClean="0"/>
              <a:t>суицидент</a:t>
            </a:r>
            <a:r>
              <a:rPr lang="ru-RU" sz="2800" dirty="0" smtClean="0"/>
              <a:t> будет прибегать к этому способу скорее демонстративно шантажного характера.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Четыре типа </a:t>
            </a:r>
            <a:r>
              <a:rPr lang="ru-RU" sz="3200" b="1" dirty="0" err="1" smtClean="0"/>
              <a:t>постсуицидальных</a:t>
            </a:r>
            <a:r>
              <a:rPr lang="ru-RU" sz="3200" b="1" dirty="0" smtClean="0"/>
              <a:t> состояний: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71504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3300" b="1" i="1" dirty="0" smtClean="0"/>
              <a:t>Аналитический.</a:t>
            </a:r>
            <a:r>
              <a:rPr lang="ru-RU" sz="3300" i="1" dirty="0" smtClean="0"/>
              <a:t> </a:t>
            </a:r>
            <a:r>
              <a:rPr lang="ru-RU" sz="3300" dirty="0" smtClean="0"/>
              <a:t>Конфликт при рассматриваемом типе </a:t>
            </a:r>
            <a:r>
              <a:rPr lang="ru-RU" sz="3300" dirty="0" err="1" smtClean="0"/>
              <a:t>постсуицида</a:t>
            </a:r>
            <a:r>
              <a:rPr lang="ru-RU" sz="3300" dirty="0" smtClean="0"/>
              <a:t> актуален, однако суицидальных тенденций нет. Характерно раскаяние за покушение. Подросток будет искать способы решения конфликта, если не найдет — возможен рецидив, но уже с высокой вероятностью летального исхода.</a:t>
            </a:r>
          </a:p>
          <a:p>
            <a:pPr>
              <a:buFont typeface="Wingdings" pitchFamily="2" charset="2"/>
              <a:buChar char="Ø"/>
            </a:pPr>
            <a:r>
              <a:rPr lang="ru-RU" sz="3300" b="1" i="1" dirty="0" smtClean="0"/>
              <a:t>Суицидально-фиксированный. </a:t>
            </a:r>
            <a:r>
              <a:rPr lang="ru-RU" sz="3300" dirty="0" smtClean="0"/>
              <a:t>Конфликт актуален, причем характерно сохранение суицидальных тенденций. Отношение к суициду положительное. Это самый опасный тип, при котором необходимы тесное взаимодействие с </a:t>
            </a:r>
            <a:r>
              <a:rPr lang="ru-RU" sz="3300" dirty="0" err="1" smtClean="0"/>
              <a:t>суицидентом</a:t>
            </a:r>
            <a:r>
              <a:rPr lang="ru-RU" sz="3300" dirty="0" smtClean="0"/>
              <a:t> и жесткий контроль.</a:t>
            </a:r>
            <a:br>
              <a:rPr lang="ru-RU" sz="3300" dirty="0" smtClean="0"/>
            </a:br>
            <a:endParaRPr lang="ru-RU" sz="33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Правила работы с подростками, друг или подруга которых совершили самоубийство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i="1" dirty="0" smtClean="0">
                <a:solidFill>
                  <a:srgbClr val="0070C0"/>
                </a:solidFill>
              </a:rPr>
              <a:t>С л е </a:t>
            </a:r>
            <a:r>
              <a:rPr lang="ru-RU" sz="2400" i="1" dirty="0" err="1" smtClean="0">
                <a:solidFill>
                  <a:srgbClr val="0070C0"/>
                </a:solidFill>
              </a:rPr>
              <a:t>д</a:t>
            </a:r>
            <a:r>
              <a:rPr lang="ru-RU" sz="2400" i="1" dirty="0" smtClean="0">
                <a:solidFill>
                  <a:srgbClr val="0070C0"/>
                </a:solidFill>
              </a:rPr>
              <a:t> у е т: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-Избегать сказок и полуправды.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-Говорить с ребенком об умершем, давая высказаться ему самому.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-Давать возможность показать горе, выплеснуть эмоции.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-Преодолевать фаталистические настроения.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-Помочь ребенку принять решение вновь начать жизнь. </a:t>
            </a:r>
            <a:br>
              <a:rPr lang="ru-RU" sz="2400" dirty="0" smtClean="0"/>
            </a:b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В подобной помощи нуждаются также педагоги. Здесь на помощь может прийти районная антикризисная бригада или Центр профилактики, реабилитации и коррекции.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Задачи психолога на этапе третичной профилактики суицида.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Определение типа </a:t>
            </a:r>
            <a:r>
              <a:rPr lang="ru-RU" dirty="0" err="1" smtClean="0"/>
              <a:t>постсуицидального</a:t>
            </a:r>
            <a:r>
              <a:rPr lang="ru-RU" dirty="0" smtClean="0"/>
              <a:t> состояния у подростка. </a:t>
            </a:r>
          </a:p>
          <a:p>
            <a:pPr lvl="0"/>
            <a:r>
              <a:rPr lang="ru-RU" dirty="0" smtClean="0"/>
              <a:t>На основании результата разработка шагов социально-психологического сопровождения (в том числе необходимость обращения к врачам). </a:t>
            </a:r>
          </a:p>
          <a:p>
            <a:pPr lvl="0"/>
            <a:r>
              <a:rPr lang="ru-RU" dirty="0" smtClean="0"/>
              <a:t>Участие в работе консилиума по суицидальному случаю (в организации и работе антикризисного штаба). </a:t>
            </a:r>
          </a:p>
          <a:p>
            <a:pPr lvl="0"/>
            <a:r>
              <a:rPr lang="ru-RU" dirty="0" smtClean="0"/>
              <a:t>Индивидуальная коррекционная работа с подростком.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Глоссарий: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14356"/>
            <a:ext cx="8858312" cy="5929354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Суицид</a:t>
            </a:r>
            <a:r>
              <a:rPr lang="ru-RU" sz="2800" i="1" dirty="0" smtClean="0">
                <a:solidFill>
                  <a:srgbClr val="0070C0"/>
                </a:solidFill>
              </a:rPr>
              <a:t>  (</a:t>
            </a:r>
            <a:r>
              <a:rPr lang="ru-RU" sz="2800" i="1" dirty="0" smtClean="0"/>
              <a:t>от англ.  </a:t>
            </a:r>
            <a:r>
              <a:rPr lang="en-US" sz="2800" i="1" dirty="0" smtClean="0"/>
              <a:t>suicide</a:t>
            </a:r>
            <a:r>
              <a:rPr lang="ru-RU" sz="2800" i="1" dirty="0" smtClean="0"/>
              <a:t> – самоубийство) – акт самоубийства, совершаемый человеком в состоянии  сильного душевного расстройства либо под влиянием психического заболевания.</a:t>
            </a:r>
          </a:p>
          <a:p>
            <a:r>
              <a:rPr lang="ru-RU" sz="2800" b="1" i="1" dirty="0" err="1" smtClean="0">
                <a:solidFill>
                  <a:srgbClr val="0070C0"/>
                </a:solidFill>
              </a:rPr>
              <a:t>Суицидент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smtClean="0"/>
              <a:t>– человек, совершивший попытку суицида, либо демонстрирующий суицидальные наклонности.</a:t>
            </a:r>
          </a:p>
          <a:p>
            <a:r>
              <a:rPr lang="ru-RU" sz="2800" b="1" i="1" dirty="0" smtClean="0">
                <a:solidFill>
                  <a:srgbClr val="0070C0"/>
                </a:solidFill>
              </a:rPr>
              <a:t>Суицидальное поведение </a:t>
            </a:r>
            <a:r>
              <a:rPr lang="ru-RU" sz="2800" i="1" dirty="0" smtClean="0"/>
              <a:t>представляет собой </a:t>
            </a:r>
            <a:r>
              <a:rPr lang="ru-RU" sz="2800" i="1" dirty="0" err="1" smtClean="0"/>
              <a:t>аутоагрессивные</a:t>
            </a:r>
            <a:r>
              <a:rPr lang="ru-RU" sz="2800" i="1" dirty="0" smtClean="0"/>
              <a:t> действия человека, сознательно и преднамеренно направленные на лишения себя жизни из-за столкновения с невыносимыми жизненными обстоятельствами.</a:t>
            </a:r>
            <a:endParaRPr lang="ru-RU" sz="2800" b="1" dirty="0" smtClean="0"/>
          </a:p>
          <a:p>
            <a:r>
              <a:rPr lang="ru-RU" sz="2800" b="1" i="1" dirty="0" smtClean="0">
                <a:solidFill>
                  <a:srgbClr val="0070C0"/>
                </a:solidFill>
              </a:rPr>
              <a:t>Суицидальное поведение </a:t>
            </a:r>
            <a:r>
              <a:rPr lang="ru-RU" sz="2800" dirty="0" smtClean="0"/>
              <a:t>– понятие более широкое и помимо суицида включает в себя суицидальные мысли, суицидальные замыслы, суицидальные намерения и суицидальные покушения.</a:t>
            </a:r>
            <a:endParaRPr lang="ru-RU" sz="2800" b="1" dirty="0" smtClean="0"/>
          </a:p>
          <a:p>
            <a:pPr algn="just"/>
            <a:endParaRPr lang="ru-RU" sz="28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Задачи психолога на этапе третичной профилактики суицида.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Организация групповой работы в классе и включение в нее подростка с целью восстановления навыков адаптации (это может быть коммуникативный тренинг или тренинг </a:t>
            </a:r>
            <a:r>
              <a:rPr lang="ru-RU" dirty="0" err="1" smtClean="0"/>
              <a:t>фрустрационной</a:t>
            </a:r>
            <a:r>
              <a:rPr lang="ru-RU" dirty="0" smtClean="0"/>
              <a:t> толерантности). </a:t>
            </a:r>
          </a:p>
          <a:p>
            <a:pPr lvl="0"/>
            <a:r>
              <a:rPr lang="ru-RU" dirty="0" smtClean="0"/>
              <a:t>Организация консультаций для включенных в случай педагогов, родителей и детей (или консультирование в рамках антикризисного штаба). </a:t>
            </a:r>
          </a:p>
          <a:p>
            <a:pPr lvl="0"/>
            <a:r>
              <a:rPr lang="ru-RU" dirty="0" smtClean="0"/>
              <a:t>Мониторинг состояния подростка (метод наблюдения, метод интервью, метод опроса).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7178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Основная задача профилактики суицида среди детей и подростков — это раннее выявление суицидальных факторов и их устранение.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0018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Спасибо за внимание!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ГБОУ «Центр профилактики, реабилитации и коррекции»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664013,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г.Иркутск, Ул.Павла Красильникова, 54а, проезд до остановки «Школьная» в Ново-Ленино,</a:t>
            </a:r>
          </a:p>
          <a:p>
            <a:r>
              <a:rPr lang="ru-RU" dirty="0" smtClean="0"/>
              <a:t>тел.: 8 (3952) 47-83-54, 47-82-74</a:t>
            </a:r>
          </a:p>
          <a:p>
            <a:r>
              <a:rPr lang="en-US" dirty="0" smtClean="0"/>
              <a:t>E-mail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cpnn@bk.ru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home5@bk.ru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8572560" cy="5929354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i="1" dirty="0" smtClean="0">
                <a:solidFill>
                  <a:srgbClr val="0070C0"/>
                </a:solidFill>
              </a:rPr>
              <a:t>Суицидальные мысли </a:t>
            </a:r>
            <a:r>
              <a:rPr lang="ru-RU" sz="3400" i="1" dirty="0" smtClean="0"/>
              <a:t>характеризуются представлениями, фантазиями на тему своей смерти без активной проработки планов, действий, связанных с исполнением самоубийства.</a:t>
            </a:r>
            <a:endParaRPr lang="ru-RU" sz="3400" b="1" dirty="0" smtClean="0"/>
          </a:p>
          <a:p>
            <a:r>
              <a:rPr lang="ru-RU" sz="3400" b="1" i="1" dirty="0" smtClean="0">
                <a:solidFill>
                  <a:srgbClr val="0070C0"/>
                </a:solidFill>
              </a:rPr>
              <a:t>Суицидальные замыслы </a:t>
            </a:r>
            <a:r>
              <a:rPr lang="ru-RU" sz="3400" i="1" dirty="0" smtClean="0"/>
              <a:t>– это активная форма проявления </a:t>
            </a:r>
            <a:r>
              <a:rPr lang="ru-RU" sz="3400" i="1" dirty="0" err="1" smtClean="0"/>
              <a:t>суицидальности</a:t>
            </a:r>
            <a:r>
              <a:rPr lang="ru-RU" sz="3400" i="1" dirty="0" smtClean="0"/>
              <a:t>, т.е. тенденция к самоубийству, глубина которых нарастает параллельно степени разработки плана ее реализации. Человеком продумывается способ суицида, время и место его совершения.</a:t>
            </a:r>
            <a:endParaRPr lang="ru-RU" sz="3400" b="1" dirty="0" smtClean="0"/>
          </a:p>
          <a:p>
            <a:r>
              <a:rPr lang="ru-RU" sz="3400" b="1" i="1" dirty="0" smtClean="0">
                <a:solidFill>
                  <a:srgbClr val="0070C0"/>
                </a:solidFill>
              </a:rPr>
              <a:t>Суицидальные намерения  </a:t>
            </a:r>
            <a:r>
              <a:rPr lang="ru-RU" sz="3400" b="1" i="1" dirty="0" smtClean="0"/>
              <a:t>-</a:t>
            </a:r>
            <a:r>
              <a:rPr lang="ru-RU" sz="3400" i="1" dirty="0" smtClean="0"/>
              <a:t> непосредственное побуждение к суицидальным действиям и принятие решения о самоубийстве. Суицидальные намерения</a:t>
            </a:r>
            <a:r>
              <a:rPr lang="ru-RU" sz="3400" b="1" i="1" dirty="0" smtClean="0"/>
              <a:t>  </a:t>
            </a:r>
            <a:r>
              <a:rPr lang="ru-RU" sz="3400" i="1" dirty="0" smtClean="0"/>
              <a:t>предполагают присоединение к замыслу решения волевого компонента, побуждающего к непосредственному переходу к внешнему проявлению.</a:t>
            </a:r>
            <a:endParaRPr lang="ru-RU" sz="3400" b="1" dirty="0" smtClean="0"/>
          </a:p>
          <a:p>
            <a:r>
              <a:rPr lang="ru-RU" sz="3400" dirty="0" smtClean="0"/>
              <a:t>К </a:t>
            </a:r>
            <a:r>
              <a:rPr lang="ru-RU" sz="3400" b="1" i="1" dirty="0" smtClean="0">
                <a:solidFill>
                  <a:srgbClr val="0070C0"/>
                </a:solidFill>
              </a:rPr>
              <a:t>суицидальным покушениям </a:t>
            </a:r>
            <a:r>
              <a:rPr lang="ru-RU" sz="3400" i="1" dirty="0" smtClean="0"/>
              <a:t>относят все суицидальные акты, не завершившиеся летально по причине, не зависящей от </a:t>
            </a:r>
            <a:r>
              <a:rPr lang="ru-RU" sz="3400" i="1" dirty="0" err="1" smtClean="0"/>
              <a:t>суицидента</a:t>
            </a:r>
            <a:r>
              <a:rPr lang="ru-RU" sz="3400" i="1" dirty="0" smtClean="0"/>
              <a:t>.</a:t>
            </a:r>
            <a:endParaRPr lang="ru-RU" sz="34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Типы суицидального поведения: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572163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latin typeface="Calibri" pitchFamily="34" charset="0"/>
              </a:rPr>
              <a:t>Демонстративное  (шантажное)поведение </a:t>
            </a:r>
            <a:endParaRPr lang="ru-RU" sz="28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ru-RU" sz="1800" dirty="0" smtClean="0">
                <a:latin typeface="Calibri" pitchFamily="34" charset="0"/>
              </a:rPr>
              <a:t>       Как правило, демонстративные суицидальные действия совершаются не с целью причинить себе реальный вред или лишить себя жизни, а с целью напугать окружающих, заставить их задуматься над проблемами подростка, «осознать» свое несправедливое отношение к нему. </a:t>
            </a:r>
            <a:endParaRPr lang="ru-RU" sz="1400" b="1" dirty="0" smtClean="0">
              <a:latin typeface="Calibri" pitchFamily="34" charset="0"/>
            </a:endParaRPr>
          </a:p>
          <a:p>
            <a:pPr algn="just"/>
            <a:r>
              <a:rPr lang="ru-RU" sz="2800" b="1" i="1" dirty="0" smtClean="0">
                <a:latin typeface="Calibri" pitchFamily="34" charset="0"/>
              </a:rPr>
              <a:t>Аффективное суицидальное поведение </a:t>
            </a:r>
            <a:endParaRPr lang="ru-RU" sz="28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ru-RU" sz="1800" dirty="0" smtClean="0">
                <a:latin typeface="Calibri" pitchFamily="34" charset="0"/>
              </a:rPr>
              <a:t>       Подросток действует импульсивно, не имея четкого плана своих действий. Как правило, сильные негативные эмоции - обида, гнев, -  затмевают собой реальное восприятие действительности и подросток, руководствуясь ими,  совершает суицидальные действия. </a:t>
            </a:r>
            <a:r>
              <a:rPr lang="ru-RU" sz="1400" b="1" i="1" dirty="0" smtClean="0">
                <a:latin typeface="Calibri" pitchFamily="34" charset="0"/>
              </a:rPr>
              <a:t> </a:t>
            </a:r>
          </a:p>
          <a:p>
            <a:pPr algn="just"/>
            <a:r>
              <a:rPr lang="ru-RU" sz="2800" b="1" i="1" dirty="0" smtClean="0">
                <a:latin typeface="Calibri" pitchFamily="34" charset="0"/>
              </a:rPr>
              <a:t>Истинное суицидальное поведение </a:t>
            </a:r>
            <a:endParaRPr lang="ru-RU" sz="28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ru-RU" sz="1800" dirty="0" smtClean="0">
                <a:latin typeface="Calibri" pitchFamily="34" charset="0"/>
              </a:rPr>
              <a:t>         Характеризуется продуманным планом действий. При таком типе суицидального поведения подростки чаще оставляют записки, адресованные родственникам и друзьям, в которых они прощаются со всеми и объясняют причины своих действий.  Поскольку действия являются продуманными, такие суицидальные попытки чаще заканчиваются смертью. При истинном суицидальном поведении чаще прибегают к </a:t>
            </a:r>
            <a:r>
              <a:rPr lang="ru-RU" sz="1800" i="1" dirty="0" smtClean="0">
                <a:latin typeface="Calibri" pitchFamily="34" charset="0"/>
              </a:rPr>
              <a:t>повешению или к спрыгиванию с высоты. </a:t>
            </a:r>
            <a:endParaRPr lang="ru-RU" sz="1400" dirty="0" smtClean="0">
              <a:latin typeface="Calibri" pitchFamily="34" charset="0"/>
            </a:endParaRPr>
          </a:p>
          <a:p>
            <a:endParaRPr lang="ru-RU" sz="1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развития суицидального поведения:</a:t>
            </a:r>
            <a:br>
              <a:rPr lang="ru-RU" sz="3200" b="1" dirty="0" smtClean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Первая стадия - </a:t>
            </a:r>
            <a:r>
              <a:rPr lang="ru-RU" dirty="0" err="1" smtClean="0"/>
              <a:t>стадия</a:t>
            </a:r>
            <a:r>
              <a:rPr lang="ru-RU" dirty="0" smtClean="0"/>
              <a:t> вопросов о смерти и смысле жизни. </a:t>
            </a:r>
          </a:p>
          <a:p>
            <a:r>
              <a:rPr lang="ru-RU" dirty="0" smtClean="0"/>
              <a:t>Вторая стадия - это  суицидальные   замыслы. </a:t>
            </a:r>
          </a:p>
          <a:p>
            <a:r>
              <a:rPr lang="ru-RU" dirty="0" smtClean="0"/>
              <a:t>Третья стадия - суицидальные намерения и собственно суицидальная попытка.</a:t>
            </a:r>
          </a:p>
          <a:p>
            <a:pPr>
              <a:buNone/>
            </a:pPr>
            <a:r>
              <a:rPr lang="ru-RU" sz="2600" i="1" dirty="0" smtClean="0"/>
              <a:t>    </a:t>
            </a:r>
          </a:p>
          <a:p>
            <a:pPr>
              <a:buNone/>
            </a:pPr>
            <a:r>
              <a:rPr lang="ru-RU" sz="2600" i="1" dirty="0" smtClean="0"/>
              <a:t>      Период от возникновения мыслей о самоубийстве до попыток их осуществления называется </a:t>
            </a:r>
            <a:r>
              <a:rPr lang="ru-RU" sz="2600" b="1" i="1" dirty="0" err="1" smtClean="0">
                <a:solidFill>
                  <a:srgbClr val="0070C0"/>
                </a:solidFill>
              </a:rPr>
              <a:t>пресуицидом</a:t>
            </a:r>
            <a:r>
              <a:rPr lang="ru-RU" sz="2600" i="1" dirty="0" smtClean="0"/>
              <a:t>. Длительность его может исчисляться минутами (острый </a:t>
            </a:r>
            <a:r>
              <a:rPr lang="ru-RU" sz="2600" i="1" dirty="0" err="1" smtClean="0"/>
              <a:t>пресуицид</a:t>
            </a:r>
            <a:r>
              <a:rPr lang="ru-RU" sz="2600" i="1" dirty="0" smtClean="0"/>
              <a:t>)  или месяцами (хронический </a:t>
            </a:r>
            <a:r>
              <a:rPr lang="ru-RU" sz="2600" i="1" dirty="0" err="1" smtClean="0"/>
              <a:t>пресуицид</a:t>
            </a:r>
            <a:r>
              <a:rPr lang="ru-RU" sz="2600" i="1" dirty="0" smtClean="0"/>
              <a:t>).</a:t>
            </a:r>
          </a:p>
          <a:p>
            <a:pPr>
              <a:buNone/>
            </a:pPr>
            <a:endParaRPr lang="ru-RU" sz="2600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Суицидальная угроза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571480"/>
          <a:ext cx="8501122" cy="6154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2714644"/>
                <a:gridCol w="2643206"/>
              </a:tblGrid>
              <a:tr h="44619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Признаки, свидетельствующие о суицидальной угрозе</a:t>
                      </a:r>
                      <a:endParaRPr lang="ru-RU" sz="2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3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ПОВЕДЕНЧЕСКИЕ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СЛОВЕСНЫЕ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ЭМОЦИОНАЛЬНЫЕ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53934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Любые внезапные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изменения в поведении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настроении, особенно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отдаляющие от близких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Склонность к опрометчивым и безрассудным поступкам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Чрезмерное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употребление алкоголя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или таблеток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 Посещение врача без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очевидной необходимости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Расставание с дорогими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вещами или деньгами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Приобретение средств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 совершения суицида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Подведение итогов,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приведение дел 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порядок, приготовления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 уходу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 Пренебрежение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внешним видом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9.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«Туннельное»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сознание</a:t>
                      </a: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Уверения в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беспомощности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зависимости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других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Прощание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Разговоры или шутки о желании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умереть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 Сообщение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 конкретном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плане суицида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Двойственная  оценка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значимых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событий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Медленная,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маловырази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тельная речь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 Высказывания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самообвинения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Амбивалентность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 Беспомощность —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безнадежность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Переживание горя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  Признаки депрессии: нарушение сна или аппетита,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повышенная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возбудимость,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отгороженность,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отсутствие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удовлетворения, печаль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 Вина или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ощущение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неудачи,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поражения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Чрезмерные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опасения или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страхи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Чувство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малозначимости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 Рассеянность или растерянность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Причины (особенности) суицида: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400" dirty="0" smtClean="0"/>
              <a:t>Несформированное понимание смерти. </a:t>
            </a:r>
          </a:p>
          <a:p>
            <a:pPr algn="just"/>
            <a:r>
              <a:rPr lang="ru-RU" sz="3400" dirty="0" smtClean="0"/>
              <a:t>Отсутствие идеологии в обществе. </a:t>
            </a:r>
          </a:p>
          <a:p>
            <a:pPr algn="just"/>
            <a:r>
              <a:rPr lang="ru-RU" sz="3400" dirty="0" smtClean="0"/>
              <a:t>Ранняя половая жизнь, приводящая к ранним разочарованиям. </a:t>
            </a:r>
          </a:p>
          <a:p>
            <a:pPr algn="just"/>
            <a:r>
              <a:rPr lang="ru-RU" sz="3400" dirty="0" smtClean="0"/>
              <a:t>Дисгармония в семье. </a:t>
            </a:r>
          </a:p>
          <a:p>
            <a:pPr algn="just"/>
            <a:r>
              <a:rPr lang="ru-RU" sz="3400" dirty="0" err="1" smtClean="0"/>
              <a:t>Саморазрушаемое</a:t>
            </a:r>
            <a:r>
              <a:rPr lang="ru-RU" sz="3400" dirty="0" smtClean="0"/>
              <a:t> поведение (алкоголизм, наркомания, криминализация общества). </a:t>
            </a:r>
          </a:p>
          <a:p>
            <a:pPr algn="just"/>
            <a:r>
              <a:rPr lang="ru-RU" sz="3400" dirty="0" smtClean="0"/>
              <a:t>В подавляющем большинстве случаев суицидальное поведение в возрасте до 15 лет связано с реакцией  протеста, особенно частым источником последних являются нарушенные внутрисемейные, </a:t>
            </a:r>
            <a:r>
              <a:rPr lang="ru-RU" sz="3400" dirty="0" err="1" smtClean="0"/>
              <a:t>внутришкольные</a:t>
            </a:r>
            <a:r>
              <a:rPr lang="ru-RU" sz="3400" dirty="0" smtClean="0"/>
              <a:t> или внутригрупповые взаимоотношения. 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2664</Words>
  <Application>Microsoft Office PowerPoint</Application>
  <PresentationFormat>Экран (4:3)</PresentationFormat>
  <Paragraphs>292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Министерство образования Иркутской области  ГБУ «Центр профилактики, реабилитации и коррекции»</vt:lpstr>
      <vt:lpstr>«Самоубийство – мольба о помощи, которую никто не услышал»  (Равиль Алеев)</vt:lpstr>
      <vt:lpstr>Презентация PowerPoint</vt:lpstr>
      <vt:lpstr>Глоссарий:</vt:lpstr>
      <vt:lpstr>Презентация PowerPoint</vt:lpstr>
      <vt:lpstr>Типы суицидального поведения:</vt:lpstr>
      <vt:lpstr>Динамика развития суицидального поведения: </vt:lpstr>
      <vt:lpstr>Суицидальная угроза </vt:lpstr>
      <vt:lpstr>Причины (особенности) суицида: </vt:lpstr>
      <vt:lpstr>Причины суицида: </vt:lpstr>
      <vt:lpstr>Признаки депрессии у детей и подростков</vt:lpstr>
      <vt:lpstr>К  «группе риска» по суициду относятся подростки: </vt:lpstr>
      <vt:lpstr>К  «группе риска» по суициду относятся подростки: </vt:lpstr>
      <vt:lpstr>Признаки готовящегося самоубийства: </vt:lpstr>
      <vt:lpstr>Признаки готовящегося самоубийства: </vt:lpstr>
      <vt:lpstr>Возможные мотивы: </vt:lpstr>
      <vt:lpstr>Антисуицидальные факторы, препятствующие возникновению суицидального поведения у подростков: </vt:lpstr>
      <vt:lpstr>Антисуицидальные факторы:</vt:lpstr>
      <vt:lpstr>Профилактика суицидов. </vt:lpstr>
      <vt:lpstr>Профилактика суицидов. </vt:lpstr>
      <vt:lpstr>Оптимизация межличностных отношений в образовательной среде </vt:lpstr>
      <vt:lpstr>Структура работы по профилактике суицидов в системе образования </vt:lpstr>
      <vt:lpstr>Задачи общей профилактики суицида:</vt:lpstr>
      <vt:lpstr>Задачи педагога-психолога на этапе общей профилактики суицида: </vt:lpstr>
      <vt:lpstr>Первичная профилактика суицида. </vt:lpstr>
      <vt:lpstr>Методики диагностического обследования: </vt:lpstr>
      <vt:lpstr>Задачи психолога на этапе первичной профилактики суицида:</vt:lpstr>
      <vt:lpstr>Задачи психолога на этапе первичной профилактики суицида:</vt:lpstr>
      <vt:lpstr>Вторичная профилактика суицида </vt:lpstr>
      <vt:lpstr>Методики диагностического обследования: </vt:lpstr>
      <vt:lpstr>Первоочередные (начальные) задачи психолога при незначительном риске суицида. </vt:lpstr>
      <vt:lpstr>Задачи психолога при наличии риска средней степени. </vt:lpstr>
      <vt:lpstr>Задачи психолога при наличии высокого риска суицида. </vt:lpstr>
      <vt:lpstr>Третичная профилактика суицида. </vt:lpstr>
      <vt:lpstr>Три главных компонента ближайшего постсуицида:</vt:lpstr>
      <vt:lpstr>Четыре типа постсуицидальных состояний:</vt:lpstr>
      <vt:lpstr>Четыре типа постсуицидальных состояний:</vt:lpstr>
      <vt:lpstr>Правила работы с подростками, друг или подруга которых совершили самоубийство </vt:lpstr>
      <vt:lpstr>Задачи психолога на этапе третичной профилактики суицида.   </vt:lpstr>
      <vt:lpstr>Задачи психолога на этапе третичной профилактики суицида.</vt:lpstr>
      <vt:lpstr>Основная задача профилактики суицида среди детей и подростков — это раннее выявление суицидальных факторов и их устранение. </vt:lpstr>
      <vt:lpstr>ГБОУ «Центр профилактики, реабилитации и коррекции»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Иркутской области Уполномоченный по правам ребенка  в Иркутской области ГБОУ «Центр профилактики, реабилитации и коррекции»</dc:title>
  <cp:lastModifiedBy>Пользователь</cp:lastModifiedBy>
  <cp:revision>38</cp:revision>
  <dcterms:modified xsi:type="dcterms:W3CDTF">2016-04-28T14:24:54Z</dcterms:modified>
</cp:coreProperties>
</file>